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1483" r:id="rId2"/>
    <p:sldId id="1711" r:id="rId3"/>
    <p:sldId id="1802" r:id="rId4"/>
    <p:sldId id="1801" r:id="rId5"/>
    <p:sldId id="1714" r:id="rId6"/>
    <p:sldId id="1713" r:id="rId7"/>
    <p:sldId id="1715" r:id="rId8"/>
    <p:sldId id="1712" r:id="rId9"/>
    <p:sldId id="1716" r:id="rId10"/>
    <p:sldId id="1717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FAF"/>
    <a:srgbClr val="0000FF"/>
    <a:srgbClr val="FFFFE1"/>
    <a:srgbClr val="FFFF99"/>
    <a:srgbClr val="B9CAFF"/>
    <a:srgbClr val="3F3F3F"/>
    <a:srgbClr val="FFC5C5"/>
    <a:srgbClr val="CEEAB0"/>
    <a:srgbClr val="FFDF79"/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06" autoAdjust="0"/>
    <p:restoredTop sz="95811" autoAdjust="0"/>
  </p:normalViewPr>
  <p:slideViewPr>
    <p:cSldViewPr snapToGrid="0">
      <p:cViewPr varScale="1">
        <p:scale>
          <a:sx n="96" d="100"/>
          <a:sy n="96" d="100"/>
        </p:scale>
        <p:origin x="584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62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2DD666-B9AB-4607-8A3A-7BBB13B90E81}" type="datetimeFigureOut">
              <a:rPr lang="en-US" smtClean="0"/>
              <a:pPr/>
              <a:t>5/20/2025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693AB-EE35-419B-B6D4-A21ECE82FF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229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4693AB-EE35-419B-B6D4-A21ECE82FFA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142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4693AB-EE35-419B-B6D4-A21ECE82FFA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315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EE65C2-A035-743D-760B-A6C66884C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5F5ADF-D9FE-5537-F231-A4943C1C5A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46B311-4AC1-5AA2-97CA-E8973179AE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A459D-937E-F2A7-313A-4537A47280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4693AB-EE35-419B-B6D4-A21ECE82FFA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086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84037-41EF-D6B3-734E-2D3EC228AA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91CFC0-9585-7BEC-F697-69821D82ED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30C5F2-E7F8-6F97-43B9-D532ED9225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173F1A-8AD5-2E45-9F18-6BA415882E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4693AB-EE35-419B-B6D4-A21ECE82FFA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87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7651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7652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53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54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55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56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657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58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 algn="ctr">
              <a:defRPr sz="72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766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4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7661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66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663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E196FB2-AA21-4C19-AAF2-E971DF90E6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9136ECB-7B4C-4B88-9B5A-8712105E9F1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5514D6-0548-499A-97F7-2FBEE800271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>
            <a:lvl1pPr algn="l">
              <a:defRPr sz="3600" b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/>
          <a:lstStyle>
            <a:lvl1pPr marL="342900" indent="-342900">
              <a:buClr>
                <a:schemeClr val="tx1"/>
              </a:buClr>
              <a:buSzPct val="66000"/>
              <a:buFont typeface="Courier New" panose="02070309020205020404" pitchFamily="49" charset="0"/>
              <a:buChar char="o"/>
              <a:defRPr sz="2800">
                <a:effectLst/>
              </a:defRPr>
            </a:lvl1pPr>
            <a:lvl2pPr marL="628650" indent="-282575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2800">
                <a:effectLst/>
              </a:defRPr>
            </a:lvl2pPr>
            <a:lvl3pPr marL="912813" indent="-228600">
              <a:buClr>
                <a:schemeClr val="tx1"/>
              </a:buClr>
              <a:buFont typeface="Wingdings" panose="05000000000000000000" pitchFamily="2" charset="2"/>
              <a:buChar char="§"/>
              <a:defRPr sz="2800">
                <a:effectLst/>
              </a:defRPr>
            </a:lvl3pPr>
            <a:lvl4pPr marL="1257300" indent="-228600">
              <a:buClr>
                <a:schemeClr val="tx1"/>
              </a:buClr>
              <a:buFont typeface="Arial Narrow" panose="020B0606020202030204" pitchFamily="34" charset="0"/>
              <a:buChar char="–"/>
              <a:defRPr sz="2800">
                <a:effectLst/>
              </a:defRPr>
            </a:lvl4pPr>
            <a:lvl5pPr marL="1597025" indent="-228600">
              <a:buClr>
                <a:srgbClr val="7030A0"/>
              </a:buClr>
              <a:defRPr sz="2800">
                <a:effectLst/>
                <a:latin typeface="Arial Narrow" panose="020B0606020202030204" pitchFamily="34" charset="0"/>
              </a:defRPr>
            </a:lvl5pPr>
            <a:lvl6pPr marL="1941513" indent="-228600">
              <a:buClr>
                <a:schemeClr val="accent4">
                  <a:lumMod val="50000"/>
                </a:schemeClr>
              </a:buClr>
              <a:defRPr sz="2800" baseline="0">
                <a:effectLst/>
                <a:latin typeface="Arial Narrow" panose="020B0606020202030204" pitchFamily="34" charset="0"/>
              </a:defRPr>
            </a:lvl6pPr>
            <a:lvl7pPr marL="2289175" indent="-228600">
              <a:defRPr sz="2800">
                <a:effectLst/>
                <a:latin typeface="Arial Narrow" panose="020B0606020202030204" pitchFamily="34" charset="0"/>
              </a:defRPr>
            </a:lvl7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B8DA2D-2BED-4813-8C26-1E82A4418DE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60B021-9347-4650-846D-DA40BAD7A10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B0DE937-C992-4497-A64D-F88C08F5FEA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3A451F-2066-4DE8-95A3-EA6577405E3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82C95D-BA73-4EFA-8184-6E1CC73E8DE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BB1E2C-1342-4E3F-99B2-492898D15BD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D495F0F-E02A-4126-A141-E275F636CE1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E6051311-0836-4348-931D-031A78CF8524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66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6629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663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63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3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66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663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>
    <p:wipe dir="r"/>
  </p:transition>
  <p:txStyles>
    <p:titleStyle>
      <a:lvl1pPr algn="l" rtl="0" fontAlgn="base">
        <a:spcBef>
          <a:spcPct val="0"/>
        </a:spcBef>
        <a:spcAft>
          <a:spcPct val="0"/>
        </a:spcAft>
        <a:defRPr sz="4400" b="0">
          <a:solidFill>
            <a:schemeClr val="tx2"/>
          </a:solidFill>
          <a:effectLst/>
          <a:latin typeface="Arial Narrow" panose="020B0606020202030204" pitchFamily="34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/>
          <a:latin typeface="Arial Narrow" panose="020B0606020202030204" pitchFamily="34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/>
          <a:latin typeface="Arial Narrow" panose="020B060602020203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/>
          <a:latin typeface="Arial Narrow" panose="020B060602020203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/>
          <a:latin typeface="Arial Narrow" panose="020B060602020203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/>
          <a:latin typeface="Arial Narrow" panose="020B0606020202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0F0532-90F6-B03A-54F4-3EFC081B7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212AB-CD44-AB1D-EBCB-A0B222CE3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>
                <a:solidFill>
                  <a:schemeClr val="bg1">
                    <a:lumMod val="60000"/>
                    <a:lumOff val="40000"/>
                  </a:schemeClr>
                </a:solidFill>
              </a:rPr>
              <a:t>Euler "𝑒" Slopes? =&gt; </a:t>
            </a:r>
            <a:r>
              <a:rPr lang="en-US" sz="4400" dirty="0">
                <a:solidFill>
                  <a:srgbClr val="FF0000"/>
                </a:solidFill>
              </a:rPr>
              <a:t>page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32DBF0-19D9-AC34-9D09-B0069751277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969860"/>
                <a:ext cx="8534400" cy="5410200"/>
              </a:xfrm>
            </p:spPr>
            <p:txBody>
              <a:bodyPr/>
              <a:lstStyle/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baseline="30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tx1"/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32DBF0-19D9-AC34-9D09-B0069751277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69860"/>
                <a:ext cx="8534400" cy="541020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0298025"/>
      </p:ext>
    </p:extLst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3A3B92-2CA9-9A19-04D5-5AFB550C6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4DF34-8A3C-8C94-0AA4-B97BCB6F2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>
                <a:solidFill>
                  <a:schemeClr val="bg1">
                    <a:lumMod val="60000"/>
                    <a:lumOff val="40000"/>
                  </a:schemeClr>
                </a:solidFill>
              </a:rPr>
              <a:t>Euler "𝑒" Slopes?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6638CE4-6A5F-C18F-C490-693A1C832DC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969860"/>
                <a:ext cx="8534400" cy="5410200"/>
              </a:xfrm>
            </p:spPr>
            <p:txBody>
              <a:bodyPr/>
              <a:lstStyle/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derivative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 (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slope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)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equals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 </m:t>
                    </m:r>
                    <m:r>
                      <a:rPr lang="en-US" i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unique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 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75000"/>
                      </a:schemeClr>
                    </a:solidFill>
                  </a:rPr>
                  <a:t>x</a:t>
                </a: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   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𝑑𝑥</m:t>
                        </m:r>
                      </m:den>
                    </m:f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derivative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(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slope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)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equals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unique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=0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i="1" baseline="30000" dirty="0">
                    <a:solidFill>
                      <a:schemeClr val="bg1">
                        <a:lumMod val="40000"/>
                        <a:lumOff val="60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=1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  <a:buClr>
                    <a:schemeClr val="tx1"/>
                  </a:buClr>
                  <a:buFont typeface="Courier New" panose="02070309020205020404" pitchFamily="49" charset="0"/>
                  <a:buChar char="o"/>
                </a:pP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Slope = 1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=0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.5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smtClean="0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0.5</m:t>
                        </m:r>
                      </m:e>
                    </m:d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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i="1" baseline="30000" dirty="0">
                    <a:solidFill>
                      <a:schemeClr val="bg1">
                        <a:lumMod val="40000"/>
                        <a:lumOff val="60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≈1.64872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</a:pP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Slope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≈1.64872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smtClean="0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i="1" baseline="30000" dirty="0">
                    <a:solidFill>
                      <a:schemeClr val="bg1">
                        <a:lumMod val="40000"/>
                        <a:lumOff val="60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≈2.71828</m:t>
                    </m:r>
                    <m:r>
                      <m:rPr>
                        <m:nor/>
                      </m:rPr>
                      <a:rPr lang="en-US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</a:pP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Slope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≈2.71828</m:t>
                    </m:r>
                    <m:r>
                      <m:rPr>
                        <m:nor/>
                      </m:rPr>
                      <a:rPr lang="en-US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>
                  <a:solidFill>
                    <a:schemeClr val="bg1">
                      <a:lumMod val="40000"/>
                      <a:lumOff val="60000"/>
                    </a:schemeClr>
                  </a:solidFill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rgbClr val="FFAFA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 smtClean="0">
                        <a:solidFill>
                          <a:schemeClr val="tx1"/>
                        </a:solidFill>
                      </a:rPr>
                      <m:t>unique</m:t>
                    </m:r>
                    <m:r>
                      <m:rPr>
                        <m:nor/>
                      </m:rPr>
                      <a:rPr lang="en-US" dirty="0" smtClean="0">
                        <a:solidFill>
                          <a:schemeClr val="tx1"/>
                        </a:solidFill>
                      </a:rPr>
                      <m:t>  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6638CE4-6A5F-C18F-C490-693A1C832DC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69860"/>
                <a:ext cx="8534400" cy="5410200"/>
              </a:xfrm>
              <a:blipFill>
                <a:blip r:embed="rId3"/>
                <a:stretch>
                  <a:fillRect l="-500" t="-11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0895448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A4BAE1-7B86-DB69-9E63-022366832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9E953-EEB7-2F5B-5B60-788C9CF09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>
                <a:solidFill>
                  <a:schemeClr val="bg1">
                    <a:lumMod val="60000"/>
                    <a:lumOff val="40000"/>
                  </a:schemeClr>
                </a:solidFill>
              </a:rPr>
              <a:t>Euler "𝑒" Slopes?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1234D2-6258-7EF2-68E4-1C11EB960E7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969860"/>
                <a:ext cx="8534400" cy="5410200"/>
              </a:xfrm>
            </p:spPr>
            <p:txBody>
              <a:bodyPr/>
              <a:lstStyle/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baseline="30000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</m:oMath>
                </a14:m>
                <a:r>
                  <a:rPr lang="en-US" baseline="30000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                                       </a:t>
                </a: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             </a:t>
                </a:r>
                <a:r>
                  <a:rPr lang="en-US" dirty="0">
                    <a:solidFill>
                      <a:schemeClr val="bg1">
                        <a:lumMod val="75000"/>
                      </a:schemeClr>
                    </a:solidFill>
                  </a:rPr>
                  <a:t>x</a:t>
                </a: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   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𝑑𝑥</m:t>
                        </m:r>
                      </m:den>
                    </m:f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41234D2-6258-7EF2-68E4-1C11EB960E7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69860"/>
                <a:ext cx="8534400" cy="5410200"/>
              </a:xfrm>
              <a:blipFill>
                <a:blip r:embed="rId2"/>
                <a:stretch>
                  <a:fillRect t="-11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3468738"/>
      </p:ext>
    </p:extLst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2EB82-7265-A198-E3F8-6AA554E56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A5D6D-A61A-C2E9-5474-F14C17469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>
                <a:solidFill>
                  <a:schemeClr val="bg1">
                    <a:lumMod val="60000"/>
                    <a:lumOff val="40000"/>
                  </a:schemeClr>
                </a:solidFill>
              </a:rPr>
              <a:t>Euler "𝑒" Slopes?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98158BC-D71C-31A6-889A-40521C326F5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969860"/>
                <a:ext cx="8534400" cy="5410200"/>
              </a:xfrm>
            </p:spPr>
            <p:txBody>
              <a:bodyPr/>
              <a:lstStyle/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baseline="30000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                                       </a:t>
                </a: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             </a:t>
                </a:r>
                <a:r>
                  <a:rPr lang="en-US" dirty="0">
                    <a:solidFill>
                      <a:schemeClr val="bg1">
                        <a:lumMod val="75000"/>
                      </a:schemeClr>
                    </a:solidFill>
                  </a:rPr>
                  <a:t>x</a:t>
                </a: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   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𝑑𝑥</m:t>
                        </m:r>
                      </m:den>
                    </m:f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 smtClean="0">
                        <a:solidFill>
                          <a:schemeClr val="tx1"/>
                        </a:solidFill>
                      </a:rPr>
                      <m:t>derivative</m:t>
                    </m:r>
                    <m:r>
                      <m:rPr>
                        <m:nor/>
                      </m:rPr>
                      <a:rPr lang="en-US" dirty="0" smtClean="0">
                        <a:solidFill>
                          <a:schemeClr val="tx1"/>
                        </a:solidFill>
                      </a:rPr>
                      <m:t> (</m:t>
                    </m:r>
                    <m:r>
                      <m:rPr>
                        <m:nor/>
                      </m:rPr>
                      <a:rPr lang="en-US" dirty="0" smtClean="0">
                        <a:solidFill>
                          <a:schemeClr val="tx1"/>
                        </a:solidFill>
                      </a:rPr>
                      <m:t>slope</m:t>
                    </m:r>
                    <m:r>
                      <m:rPr>
                        <m:nor/>
                      </m:rPr>
                      <a:rPr lang="en-US" b="0" i="0" dirty="0" smtClean="0">
                        <a:solidFill>
                          <a:schemeClr val="tx1"/>
                        </a:solidFill>
                      </a:rPr>
                      <m:t>) </m:t>
                    </m:r>
                    <m:r>
                      <m:rPr>
                        <m:nor/>
                      </m:rPr>
                      <a:rPr lang="en-US" b="0" i="0" dirty="0" smtClean="0">
                        <a:solidFill>
                          <a:schemeClr val="tx1"/>
                        </a:solidFill>
                      </a:rPr>
                      <m:t>equals</m:t>
                    </m:r>
                    <m:r>
                      <m:rPr>
                        <m:nor/>
                      </m:rPr>
                      <a:rPr lang="en-US" b="0" i="0" dirty="0" smtClean="0">
                        <a:solidFill>
                          <a:schemeClr val="tx1"/>
                        </a:solidFill>
                      </a:rPr>
                      <m:t> </m:t>
                    </m:r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 smtClean="0">
                        <a:solidFill>
                          <a:schemeClr val="tx1"/>
                        </a:solidFill>
                      </a:rPr>
                      <m:t>unique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98158BC-D71C-31A6-889A-40521C326F5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69860"/>
                <a:ext cx="8534400" cy="5410200"/>
              </a:xfrm>
              <a:blipFill>
                <a:blip r:embed="rId2"/>
                <a:stretch>
                  <a:fillRect t="-11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3900146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7472DD-31A9-1F54-625C-3DF4775F0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F6F59-AF5B-C2DB-8479-37B75928D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>
                <a:solidFill>
                  <a:schemeClr val="bg1">
                    <a:lumMod val="60000"/>
                    <a:lumOff val="40000"/>
                  </a:schemeClr>
                </a:solidFill>
              </a:rPr>
              <a:t>Euler "𝑒" Slopes?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FCAF3B5-7950-4E58-BE92-3F08883A2EF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969860"/>
                <a:ext cx="8534400" cy="5410200"/>
              </a:xfrm>
            </p:spPr>
            <p:txBody>
              <a:bodyPr/>
              <a:lstStyle/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baseline="30000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       </m:t>
                    </m:r>
                  </m:oMath>
                </a14:m>
                <a:r>
                  <a:rPr lang="en-US" baseline="30000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                              </a:t>
                </a: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             </a:t>
                </a:r>
                <a:r>
                  <a:rPr lang="en-US" dirty="0">
                    <a:solidFill>
                      <a:schemeClr val="bg1">
                        <a:lumMod val="75000"/>
                      </a:schemeClr>
                    </a:solidFill>
                  </a:rPr>
                  <a:t>x</a:t>
                </a: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   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𝑑𝑥</m:t>
                        </m:r>
                      </m:den>
                    </m:f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derivative</m:t>
                    </m:r>
                    <m:r>
                      <m:rPr>
                        <m:nor/>
                      </m:rPr>
                      <a:rPr lang="en-US" dirty="0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(</m:t>
                    </m:r>
                    <m:r>
                      <m:rPr>
                        <m:nor/>
                      </m:rPr>
                      <a:rPr lang="en-US" dirty="0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slope</m:t>
                    </m:r>
                    <m:r>
                      <m:rPr>
                        <m:nor/>
                      </m:rPr>
                      <a:rPr lang="en-US" dirty="0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) </m:t>
                    </m:r>
                    <m:r>
                      <m:rPr>
                        <m:nor/>
                      </m:rPr>
                      <a:rPr lang="en-US" dirty="0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equals</m:t>
                    </m:r>
                    <m:r>
                      <m:rPr>
                        <m:nor/>
                      </m:rPr>
                      <a:rPr lang="en-US" dirty="0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unique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tx1"/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FCAF3B5-7950-4E58-BE92-3F08883A2E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69860"/>
                <a:ext cx="8534400" cy="5410200"/>
              </a:xfrm>
              <a:blipFill>
                <a:blip r:embed="rId2"/>
                <a:stretch>
                  <a:fillRect t="-11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6178690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97E4E-78DD-D4D5-74A4-7BA92D394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06A95-8EA3-FA0B-082B-67204477E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/>
              <a:t>Euler "𝑒" Slopes?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1CC9940-06A1-BB29-8A35-F7D18E25652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969860"/>
                <a:ext cx="8534400" cy="5410200"/>
              </a:xfrm>
            </p:spPr>
            <p:txBody>
              <a:bodyPr/>
              <a:lstStyle/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𝑒𝑥</m:t>
                    </m:r>
                    <m:r>
                      <a:rPr lang="en-US" i="1" baseline="300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rgbClr val="FF0000"/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derivative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 (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slope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)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equals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 </m:t>
                    </m:r>
                    <m:r>
                      <a:rPr lang="en-US" i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unique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 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75000"/>
                      </a:schemeClr>
                    </a:solidFill>
                  </a:rPr>
                  <a:t>x</a:t>
                </a: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   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𝑑𝑥</m:t>
                        </m:r>
                      </m:den>
                    </m:f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derivative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(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slope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)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equals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unique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=0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i="1" baseline="3000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=1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tx1"/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  <a:buClr>
                    <a:schemeClr val="tx1"/>
                  </a:buClr>
                  <a:buFont typeface="Courier New" panose="02070309020205020404" pitchFamily="49" charset="0"/>
                  <a:buChar char="o"/>
                </a:pPr>
                <a:r>
                  <a:rPr lang="en-US" dirty="0">
                    <a:solidFill>
                      <a:schemeClr val="tx1"/>
                    </a:solidFill>
                  </a:rPr>
                  <a:t>Slope = 1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1CC9940-06A1-BB29-8A35-F7D18E25652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69860"/>
                <a:ext cx="8534400" cy="5410200"/>
              </a:xfrm>
              <a:blipFill>
                <a:blip r:embed="rId2"/>
                <a:stretch>
                  <a:fillRect l="-500" t="-11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3985444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8F223-1AEA-9F17-8888-B90790AC6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249C9-39E3-2847-8BD7-C89D582E4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>
                <a:solidFill>
                  <a:schemeClr val="bg1">
                    <a:lumMod val="60000"/>
                    <a:lumOff val="40000"/>
                  </a:schemeClr>
                </a:solidFill>
              </a:rPr>
              <a:t>Euler "𝑒" Slopes?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F5C566F-636D-1DC6-308A-13B4E532571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969860"/>
                <a:ext cx="8534400" cy="5410200"/>
              </a:xfrm>
            </p:spPr>
            <p:txBody>
              <a:bodyPr/>
              <a:lstStyle/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derivative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 (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slope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)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equals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 </m:t>
                    </m:r>
                    <m:r>
                      <a:rPr lang="en-US" i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unique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 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75000"/>
                      </a:schemeClr>
                    </a:solidFill>
                  </a:rPr>
                  <a:t>x</a:t>
                </a: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   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𝑑𝑥</m:t>
                        </m:r>
                      </m:den>
                    </m:f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derivative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(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slope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)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equals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unique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=0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i="1" baseline="30000" dirty="0">
                    <a:solidFill>
                      <a:schemeClr val="bg1">
                        <a:lumMod val="40000"/>
                        <a:lumOff val="60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=1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  <a:buClr>
                    <a:schemeClr val="tx1"/>
                  </a:buClr>
                  <a:buFont typeface="Courier New" panose="02070309020205020404" pitchFamily="49" charset="0"/>
                  <a:buChar char="o"/>
                </a:pP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Slope = 1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.5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tx1"/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F5C566F-636D-1DC6-308A-13B4E532571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69860"/>
                <a:ext cx="8534400" cy="5410200"/>
              </a:xfrm>
              <a:blipFill>
                <a:blip r:embed="rId2"/>
                <a:stretch>
                  <a:fillRect l="-500" t="-11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3672231"/>
      </p:ext>
    </p:extLst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1926B-B113-5EC6-DC3C-4BC8A00BC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40468-1FB6-AB72-22A0-E60D20FAF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>
                <a:solidFill>
                  <a:schemeClr val="bg1">
                    <a:lumMod val="60000"/>
                    <a:lumOff val="40000"/>
                  </a:schemeClr>
                </a:solidFill>
              </a:rPr>
              <a:t>Euler "𝑒" Slopes?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8197F2D-0300-5EE5-6FC5-15D559D3E86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969860"/>
                <a:ext cx="8534400" cy="5410200"/>
              </a:xfrm>
            </p:spPr>
            <p:txBody>
              <a:bodyPr/>
              <a:lstStyle/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derivative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 (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slope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)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equals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 </m:t>
                    </m:r>
                    <m:r>
                      <a:rPr lang="en-US" i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unique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 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75000"/>
                      </a:schemeClr>
                    </a:solidFill>
                  </a:rPr>
                  <a:t>x</a:t>
                </a: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   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𝑑𝑥</m:t>
                        </m:r>
                      </m:den>
                    </m:f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derivative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(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slope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)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equals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unique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=0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i="1" baseline="30000" dirty="0">
                    <a:solidFill>
                      <a:schemeClr val="bg1">
                        <a:lumMod val="40000"/>
                        <a:lumOff val="60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=1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  <a:buClr>
                    <a:schemeClr val="tx1"/>
                  </a:buClr>
                  <a:buFont typeface="Courier New" panose="02070309020205020404" pitchFamily="49" charset="0"/>
                  <a:buChar char="o"/>
                </a:pP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Slope = 1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=0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.5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0.5</m:t>
                        </m:r>
                      </m:e>
                    </m:d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baseline="3000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</m:t>
                    </m:r>
                    <m:r>
                      <a:rPr lang="en-US" i="1" baseline="30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i="1" baseline="3000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≈1.64872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tx1"/>
                        </a:solidFill>
                      </a:rPr>
                      <m:t>  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</a:pPr>
                <a:r>
                  <a:rPr lang="en-US" dirty="0">
                    <a:solidFill>
                      <a:schemeClr val="tx1"/>
                    </a:solidFill>
                  </a:rPr>
                  <a:t>Slope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≈1.6</m:t>
                    </m:r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872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8197F2D-0300-5EE5-6FC5-15D559D3E86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69860"/>
                <a:ext cx="8534400" cy="5410200"/>
              </a:xfrm>
              <a:blipFill>
                <a:blip r:embed="rId3"/>
                <a:stretch>
                  <a:fillRect l="-500" t="-11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2216967"/>
      </p:ext>
    </p:extLst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AB9E39-8B99-90C9-633A-6FE145E5E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57AC4-6E48-A342-35BE-6B840AED4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>
                <a:solidFill>
                  <a:schemeClr val="bg1">
                    <a:lumMod val="60000"/>
                    <a:lumOff val="40000"/>
                  </a:schemeClr>
                </a:solidFill>
              </a:rPr>
              <a:t>Euler "𝑒" Slopes?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29AF28-5937-AF51-CC72-1261294AA79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969860"/>
                <a:ext cx="8534400" cy="5410200"/>
              </a:xfrm>
            </p:spPr>
            <p:txBody>
              <a:bodyPr/>
              <a:lstStyle/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)=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derivative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 (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slope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)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equals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 </m:t>
                    </m:r>
                    <m:r>
                      <a:rPr lang="en-US" i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unique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 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75000"/>
                      </a:schemeClr>
                    </a:solidFill>
                  </a:rPr>
                  <a:t>x</a:t>
                </a: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   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𝑑𝑥</m:t>
                        </m:r>
                      </m:den>
                    </m:f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derivative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(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slope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)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equals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unique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=0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i="1" baseline="30000" dirty="0">
                    <a:solidFill>
                      <a:schemeClr val="bg1">
                        <a:lumMod val="40000"/>
                        <a:lumOff val="60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=1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  <a:buClr>
                    <a:schemeClr val="tx1"/>
                  </a:buClr>
                  <a:buFont typeface="Courier New" panose="02070309020205020404" pitchFamily="49" charset="0"/>
                  <a:buChar char="o"/>
                </a:pP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Slope = 1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=0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.5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smtClean="0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0.5</m:t>
                        </m:r>
                      </m:e>
                    </m:d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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i="1" baseline="30000" dirty="0">
                    <a:solidFill>
                      <a:schemeClr val="bg1">
                        <a:lumMod val="40000"/>
                        <a:lumOff val="60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≈1.64872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</a:pP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Slope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≈1.64872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tx1"/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29AF28-5937-AF51-CC72-1261294AA79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69860"/>
                <a:ext cx="8534400" cy="5410200"/>
              </a:xfrm>
              <a:blipFill>
                <a:blip r:embed="rId3"/>
                <a:stretch>
                  <a:fillRect l="-500" t="-11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0875294"/>
      </p:ext>
    </p:extLst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39802B-1AF7-9000-B20F-72F063BFC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CE050-285B-09ED-9751-F279E934F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>
                <a:solidFill>
                  <a:schemeClr val="bg1">
                    <a:lumMod val="60000"/>
                    <a:lumOff val="40000"/>
                  </a:schemeClr>
                </a:solidFill>
              </a:rPr>
              <a:t>Euler "𝑒" Slopes?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A91BBBE-4018-65DD-7A06-49AA11B2731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969860"/>
                <a:ext cx="8534400" cy="5410200"/>
              </a:xfrm>
            </p:spPr>
            <p:txBody>
              <a:bodyPr/>
              <a:lstStyle/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  <m:r>
                      <m:rPr>
                        <m:nor/>
                      </m:rPr>
                      <a:rPr lang="en-US" dirty="0" smtClean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 smtClean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derivative</m:t>
                    </m:r>
                    <m:r>
                      <m:rPr>
                        <m:nor/>
                      </m:rPr>
                      <a:rPr lang="en-US" dirty="0" smtClean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 (</m:t>
                    </m:r>
                    <m:r>
                      <m:rPr>
                        <m:nor/>
                      </m:rPr>
                      <a:rPr lang="en-US" dirty="0" smtClean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slope</m:t>
                    </m:r>
                    <m:r>
                      <m:rPr>
                        <m:nor/>
                      </m:rPr>
                      <a:rPr lang="en-US" dirty="0" smtClean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) </m:t>
                    </m:r>
                    <m:r>
                      <m:rPr>
                        <m:nor/>
                      </m:rPr>
                      <a:rPr lang="en-US" dirty="0" smtClean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equals</m:t>
                    </m:r>
                    <m:r>
                      <m:rPr>
                        <m:nor/>
                      </m:rPr>
                      <a:rPr lang="en-US" dirty="0" smtClean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 </m:t>
                    </m:r>
                    <m:r>
                      <a:rPr lang="en-US" i="1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unique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75000"/>
                          </a:schemeClr>
                        </a:solidFill>
                      </a:rPr>
                      <m:t> 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75000"/>
                      </a:schemeClr>
                    </a:solidFill>
                  </a:rPr>
                  <a:t>x</a:t>
                </a: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   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𝑑𝑥</m:t>
                        </m:r>
                      </m:den>
                    </m:f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derivative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(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slope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)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equals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→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unique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=0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i="1" baseline="30000" dirty="0">
                    <a:solidFill>
                      <a:schemeClr val="bg1">
                        <a:lumMod val="40000"/>
                        <a:lumOff val="60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=1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  <a:buClr>
                    <a:schemeClr val="tx1"/>
                  </a:buClr>
                  <a:buFont typeface="Courier New" panose="02070309020205020404" pitchFamily="49" charset="0"/>
                  <a:buChar char="o"/>
                </a:pP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Slope = 1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=0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.5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smtClean="0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bg1">
                                <a:lumMod val="40000"/>
                                <a:lumOff val="6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0.5</m:t>
                        </m:r>
                      </m:e>
                    </m:d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</m:t>
                    </m:r>
                    <m:r>
                      <a:rPr lang="en-US" i="1" baseline="3000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US" i="1" baseline="30000" dirty="0">
                    <a:solidFill>
                      <a:schemeClr val="bg1">
                        <a:lumMod val="40000"/>
                        <a:lumOff val="60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≈1.64872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</a:pPr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Slope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≈1.64872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bg1">
                            <a:lumMod val="40000"/>
                            <a:lumOff val="60000"/>
                          </a:schemeClr>
                        </a:solidFill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bg1">
                        <a:lumMod val="40000"/>
                        <a:lumOff val="60000"/>
                      </a:schemeClr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i="1" baseline="3000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≈2.71828</m:t>
                    </m:r>
                    <m:r>
                      <m:rPr>
                        <m:nor/>
                      </m:rPr>
                      <a:rPr lang="en-US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182880" indent="-274320">
                  <a:spcBef>
                    <a:spcPts val="0"/>
                  </a:spcBef>
                </a:pPr>
                <a:r>
                  <a:rPr lang="en-US" dirty="0">
                    <a:solidFill>
                      <a:schemeClr val="tx1"/>
                    </a:solidFill>
                  </a:rPr>
                  <a:t>Slope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≈2.71828</m:t>
                    </m:r>
                    <m:r>
                      <m:rPr>
                        <m:nor/>
                      </m:rPr>
                      <a:rPr lang="en-US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A91BBBE-4018-65DD-7A06-49AA11B2731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69860"/>
                <a:ext cx="8534400" cy="5410200"/>
              </a:xfrm>
              <a:blipFill>
                <a:blip r:embed="rId3"/>
                <a:stretch>
                  <a:fillRect l="-500" t="-11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0492578"/>
      </p:ext>
    </p:extLst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  <a:txDef>
      <a:spPr>
        <a:noFill/>
      </a:spPr>
      <a:bodyPr wrap="square" lIns="0" tIns="0" rIns="0" bIns="0" rtlCol="0">
        <a:spAutoFit/>
      </a:bodyPr>
      <a:lstStyle>
        <a:defPPr>
          <a:defRPr dirty="0" smtClean="0">
            <a:latin typeface="Arial Narrow" panose="020B0606020202030204" pitchFamily="34" charset="0"/>
          </a:defRPr>
        </a:defPPr>
      </a:lstStyle>
    </a:tx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14286</TotalTime>
  <Words>464</Words>
  <Application>Microsoft Office PowerPoint</Application>
  <PresentationFormat>On-screen Show (4:3)</PresentationFormat>
  <Paragraphs>73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Arial Narrow</vt:lpstr>
      <vt:lpstr>Calibri</vt:lpstr>
      <vt:lpstr>Cambria Math</vt:lpstr>
      <vt:lpstr>Courier New</vt:lpstr>
      <vt:lpstr>Garamond</vt:lpstr>
      <vt:lpstr>Wingdings</vt:lpstr>
      <vt:lpstr>Stream</vt:lpstr>
      <vt:lpstr>Euler "𝑒" Slopes? =&gt; page 5</vt:lpstr>
      <vt:lpstr>Euler "𝑒" Slopes?</vt:lpstr>
      <vt:lpstr>Euler "𝑒" Slopes?</vt:lpstr>
      <vt:lpstr>Euler "𝑒" Slopes?</vt:lpstr>
      <vt:lpstr>Euler "𝑒" Slopes?</vt:lpstr>
      <vt:lpstr>Euler "𝑒" Slopes?</vt:lpstr>
      <vt:lpstr>Euler "𝑒" Slopes?</vt:lpstr>
      <vt:lpstr>Euler "𝑒" Slopes?</vt:lpstr>
      <vt:lpstr>Euler "𝑒" Slopes?</vt:lpstr>
      <vt:lpstr>Euler "𝑒" Slopes?</vt:lpstr>
    </vt:vector>
  </TitlesOfParts>
  <Company>Fisher Controls International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Clyde T Eisenbeis</dc:creator>
  <cp:lastModifiedBy>Clyde Eisenbeis</cp:lastModifiedBy>
  <cp:revision>2137</cp:revision>
  <dcterms:created xsi:type="dcterms:W3CDTF">2008-02-21T13:29:56Z</dcterms:created>
  <dcterms:modified xsi:type="dcterms:W3CDTF">2025-05-20T19:35:55Z</dcterms:modified>
</cp:coreProperties>
</file>